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3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move the slide</a:t>
            </a: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489C8B9-297D-47F8-BE3F-BCAB2AE57BE8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27061E4-9A55-4BC4-A72D-A0FC38365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FD4BBA4-5990-4095-83DA-0C051C75CF8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438FB8-12BB-4E57-A692-02877D8D42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150AABB-2EF1-418C-9382-9F328BFF8F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889966-9C8A-4387-88DE-6883944C910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F87F76-435B-405F-8C15-214D3B3AD6D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78A907A-5DAA-4C67-A31C-532763B265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9676E9E-A92A-4FFE-B1B9-9679200F27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8AB7EBC-E351-4D7E-892C-7E23C497F48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729B213-7884-443C-9A1C-9C05B148EC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3C6F494-A730-42DC-B726-0EC0A7A3E12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A32EF63-94B6-4516-A8AF-16DE529EF7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32425F8-9DD3-4575-BCE8-9E341064AE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0B1E41-90FD-446E-9315-DEBF7B0F076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E8A3797-7711-436C-B6C3-B989F0ED81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0261C91-4434-4CA9-B280-39A499601E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A7357C3-33E9-4F3F-9E07-1407A64108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6C6D443-0DF3-4137-A17E-1A271724E17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32F6B8C-A57E-487B-A319-FFB0BE0D164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1A10A19-596A-46B8-AD37-BA38F8A2E0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C7FFF01-C4EC-453D-812D-47BDD55DE8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C9AE538-FC7F-4772-8484-6342E0F222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ACF478-0A99-4E1A-8C9A-6AA81AF884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80402D5-3994-4CB6-A2DF-B8F29FA343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59F120-0868-40E9-A6A7-FB38FC9352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4F0949-4B9E-45F2-9F53-F2ECC822F8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96D9619-1A1E-4A47-88B2-5A8D3EFA8D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798367A-80E7-4AE4-AF2B-13FA0A6F7A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683DAD6-D2FB-400E-BADC-887A97F67B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481FDF0-F478-40A4-9D8D-F35DA79F60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1FF65F-D32D-4B9B-923C-C5F696BDA8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11DA358-D4B0-416A-B7E9-CF330915E8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2A375A1-116F-46E5-BE26-2438C53105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3F1382B-0041-4B84-8D86-134CFE6444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74FC569-4F84-4CFC-AC1E-E2DB3D23CE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1C662B-69FB-415C-AB14-861DE9B833A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5784080-5F7C-47FC-89CC-AA4789CC26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7E37198-5528-4CA2-B3F0-88B4861D74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4B0195A-95A2-40AE-9164-B52E04AF96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5CFBD5E-8D0D-4952-BF70-AC4F16C001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12AB30F-2AA7-47D2-8685-BA8E19BE58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24944AD-0738-4619-B29D-735D6255F1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61C6214-1DBF-4382-B0EB-A0D77AE306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9233526-A253-4FC9-93D8-EBDAEC3374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7D0469C-803C-4AFC-A8B6-25935C0B45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D1A417-1673-4B74-8EB9-AFB37B207C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EF16FF-0D91-418B-8BFC-78164EA678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EF6EAD-EEA7-4CFC-BE85-1A3CBB5A2FF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5C73C7-E11B-448C-99BF-61878D67520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70E209-D0AB-46E0-827E-8A3611AAC90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043ED6-8C54-4193-8C11-CCC11B8E6B3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9C5786F-B61A-4419-B4FF-D0BC9D4132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86ED081-3051-4E7D-B39E-CC334E3184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194842A-FF80-4421-B006-241C332B36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104D7A-FAEC-4029-A54E-7D15658043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66CBED-2470-45C3-84EF-12301FD0938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217D932-6246-4370-909A-0D699B2344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EAF8353-BB1F-461F-9E6F-90C98C0337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CCD6BC-001A-4A6E-ABC4-ECB7E35B8A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189C791-5FBC-427C-8C38-CC5DFD4EC97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4EA91A-97EF-44A5-985E-B0DA605B81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24CDC74-1261-45D6-B3FF-8E750F34EB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8A4BC58-51E1-46A2-B643-5A9EDCA9E05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2EA1B06-9E12-446E-AAA2-EA31CCA499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5EB7BE5-3292-4EDF-8139-EC3C85AAE3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F445DC3-B998-47DF-9B68-F9FC835BF47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55E5665-BB4A-49E1-8BD4-84ED42B9C6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3874C2B-B5CD-4C5B-8EA2-539BDA7DA1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281E8D-8BAE-4A71-A5E4-8FC2350794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5958DD7-B237-4484-B2E5-AA245F759DF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711A321-2129-4763-8537-9CAD085D1F5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A6EAB1A-6A52-4D90-82A7-ECD802FB935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05314CD-C74C-4F16-8FC2-AB86F38B4AD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9AA87D8-3609-41A5-AC1A-8FD0B52881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07B4EFB-5C4C-4F70-8E3B-D63DD16401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5A4FF80-64BF-4F36-843A-118219AFB7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EE3A9675-A290-4D04-B75C-CB8A45D036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822D1C5-C468-4176-B069-83ABA9C1FBE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2685071-740F-4695-A1FE-A5E86AA2AB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3809D4-7728-434D-A307-D6511DFFE2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1F0C1A1D-CDCC-47C5-85D6-1349F9FE0A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8CE87860-20B7-4437-99A2-0B22864F79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2FB12D1-6063-4030-9C0D-E833DB275A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1B127503-4C1F-4966-9970-F52DCDBC44F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DBC50909-A438-428D-8959-74115884A46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EE8F37E-FD7B-46EE-B664-4A32CD8223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267A6F8-E80A-4991-996A-0652BCEE138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60769C0-E03B-4595-A941-89B8CDAA179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7196811-A10E-4D51-B3AA-7A144F550DB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E9AA440-EB0F-4C55-BB72-5974D5684E7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8640C65-2263-4DEC-B881-65B3B184BD1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266A7D8-A497-44AD-954D-12F60357B6D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cap="all" spc="-60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E505CC8-773A-43B3-A98C-2BC48E2C916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8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Detective Controls</a:t>
            </a: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Identify key indicators, signals and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Determine which system events, logs, patterns, or deviations are meaningful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Define thresholds, anomaly detection, correlation logic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Ensure coverage across layers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Not only network or host, but also application, database, user behavior, business processes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Balance sensitivity, noise and false positives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Tune thresholds to avoid “alert fatigue”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correlation, context, and filters to reduce irrelevant alerts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Detective Controls</a:t>
            </a: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Ensure timeliness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Detect quickly enough that corrective action can beat escalation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Define SLAs or time thresholds for detection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Link to response processes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Alerts should feed to incident response plans, escalation paths, dashboards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outputs of detective controls must be actionable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Log and auditability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Maintain secure, tamper-evident logs or event capture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Ensure logs are retained for forensic analysis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Detective Controls</a:t>
            </a: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Periodic review, tuning and testing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Regularly test detection rules and simulate attacks (red teaming, logging exercises)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Evaluate gaps or blind spots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spc="-1" dirty="0">
                <a:latin typeface="Nirmala UI Semilight"/>
              </a:rPr>
              <a:t>In ISACA or audit frameworks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Detective controls often are tested during assurance engagements to validate control effectiveness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Detective Controls</a:t>
            </a:r>
          </a:p>
        </p:txBody>
      </p:sp>
      <p:pic>
        <p:nvPicPr>
          <p:cNvPr id="342" name="Picture 341"/>
          <p:cNvPicPr/>
          <p:nvPr/>
        </p:nvPicPr>
        <p:blipFill>
          <a:blip r:embed="rId2"/>
          <a:stretch/>
        </p:blipFill>
        <p:spPr>
          <a:xfrm>
            <a:off x="2607120" y="936360"/>
            <a:ext cx="5606640" cy="5237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Corrective Controls</a:t>
            </a: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Corrective controls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Restoration, damage control, prevent recurrence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Are put in place after a detected event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Intended to restore systems, mitigate damage, contain ongoing issues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Designed to prevent recurrence of the same or similar event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Respond to the incident, remediate, and improve controls to avoid repeat incidents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resilience DRI resilience context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Corrective controls often combine containment, recovery, restoration, and learning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ISACA assurance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Corrective controls are part of incident response, business continuity and disaster recovery processes, patching, and root cause remediation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Corrective Controls</a:t>
            </a: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0360" y="96948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Incident response and root cause analysis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Once a control failure or security event is detected, perform root cause analysis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Identify what went wrong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control failure, process gap, misconfiguration, human error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Define remediation steps and plan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What must be done to contain, isolate, remove, or patch the threat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Define roles, timelines, rollback plans, dependencies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Ensure rapid recovery and restoration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backups, redundancy, failover, or alternate systems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Prioritize restoring critical services first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Corrective Controls</a:t>
            </a: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Implement preventive enhancements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After recovery, modify preventive and detection controls so that the same event doesn’t recur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it as a “lesson learned” to improve preventative controls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Test and validate the remediation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After corrective changes, test to ensure they work and don’t break other systems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Update policies, procedures and training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Update documentation, checklists, standard operating procedures, and train staff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Ensure that human processes incorporate the new lessons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Monitoring and audit of the corrected state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Monitor over time to detect if the fix holds, or if regressions occur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Periodic reviews and audits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Corrective Controls</a:t>
            </a:r>
          </a:p>
        </p:txBody>
      </p:sp>
      <p:pic>
        <p:nvPicPr>
          <p:cNvPr id="350" name="Picture 349"/>
          <p:cNvPicPr/>
          <p:nvPr/>
        </p:nvPicPr>
        <p:blipFill>
          <a:blip r:embed="rId2"/>
          <a:stretch/>
        </p:blipFill>
        <p:spPr>
          <a:xfrm>
            <a:off x="2111400" y="1176840"/>
            <a:ext cx="7371000" cy="4980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 web application vulnerability is exploited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The corrective control steps might be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Quarantine or take the web server offline (containment)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Restore from clean backup or re-deploy the patch (restoration)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Apply patch or upgrade the vulnerable module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Conduct root cause analysis to see why the patch was not applied earlier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Update patch management procedures and strengthen monitoring so similar exploit attempts are caught earlier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Validate the patch works and monitor logs to confirm no re-infection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 mis-configuration causes downtime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The corrective control steps might be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Rollback to the last known good configuration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Fix the misconfiguration script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Add automated pre-deployment checks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Retest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Integration &amp; Control Design</a:t>
            </a: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ISACA assurance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Controls are evaluated for design effectiveness and operating effectiveness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Auditors will map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Requirements (laws, policies, standards) to control objectives then to  specific controls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Control framework or control catalog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Includes control types (preventive, detective, corrective)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Ownership, testing frequency, and metrics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Assurance engagements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Test that preventive controls are in place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Test that detective controls detect failure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That corrective controls properly restore and prevent recurrence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Integration &amp; Control Design</a:t>
            </a: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DRI, resilience and continuity perspective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Controls are integral to 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Preventive controls reduce disruption frequency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Detective controls enable quick detection and response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Corrective controls enable recovery and adaptation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 business continuity and disaster recovery planning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Often see corrective controls and recovery strategies merging (DR plans, backup, alternate site)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DRI community emphasizes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Lessons learned, post-incident review, and improvement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Feedback loops from corrective to preventive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Standard Forms - Templates	</a:t>
            </a: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Often used in ISACA or enterprise risk management settings: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Risk-control matrix or control mapping matrix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Maps risks to controls, control types (prevent/detect/correct), control owner, control frequency, test procedures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Control catalog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Repository of defined controls with descriptions, type classifications, performance criteria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Test plans and control test scripts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Implemented for each control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How a control will be tested for design and operating effectiveness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Root cause template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Captures event, detection, corrective actions, lessons learned, preventive enhancements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Change request templates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Include required control impact analysis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Control self-assessment (CSA) forms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control owners to self-certify control status, exceptions, and remediation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 and Controls</a:t>
            </a: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Controls are only as strong as the processes that define, apply, and monitor them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Maturity directly affects control design, consistency, effectiveness, and adaptability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. Control design quality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 immature organizations, controls are reactive, informal, or not properly aligned to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Mature organizations design controls based on risk analysis, data, and policy frameworks, leading to more precise preventive, detective, and corrective mechanisms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Control execution and consistency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Immature processes depend on people’s discretion (“tribal knowledge”)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Mature processes embed controls in standardized workflows, automated pipelines, and governance tools: ensuring consistency and repeatability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	</a:t>
            </a:r>
          </a:p>
        </p:txBody>
      </p:sp>
      <p:pic>
        <p:nvPicPr>
          <p:cNvPr id="364" name="Picture 363"/>
          <p:cNvPicPr/>
          <p:nvPr/>
        </p:nvPicPr>
        <p:blipFill>
          <a:blip r:embed="rId2"/>
          <a:stretch/>
        </p:blipFill>
        <p:spPr>
          <a:xfrm>
            <a:off x="1435680" y="1014840"/>
            <a:ext cx="8048520" cy="5209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 and Controls</a:t>
            </a: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Monitoring and measurement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Low-maturity organizations rarely test control effectiveness; failures go unnoticed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At higher maturity, control performance is monitored with defined KPIs/KRIs (e.g., number of incidents detected, MTTR, patch cycle compliance)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This feedback allows continual refinement: necessary for resilience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Adaptability and resilience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Immature controls struggle to adapt to new risks (e.g., emerging cyber threats, regulatory changes)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Mature controls are part of a living system: continuously assessed and improved via post-incident reviews, audits, and lessons learned.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 and Controls</a:t>
            </a: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Integration across functions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Early maturity: siloed departments, fragmented control ownership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High maturity: integrated governance (e.g., GRC systems, shared risk registers) where controls align with strategic, operational, and compliance goals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 and Controls</a:t>
            </a:r>
          </a:p>
        </p:txBody>
      </p:sp>
      <p:pic>
        <p:nvPicPr>
          <p:cNvPr id="370" name="Picture 369"/>
          <p:cNvPicPr/>
          <p:nvPr/>
        </p:nvPicPr>
        <p:blipFill>
          <a:blip r:embed="rId2"/>
          <a:stretch/>
        </p:blipFill>
        <p:spPr>
          <a:xfrm>
            <a:off x="1036080" y="1286640"/>
            <a:ext cx="9923040" cy="4428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Process Maturity and Controls</a:t>
            </a: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From a risk management perspective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Higher process maturity reduces control risk, which is the risk that controls will fail to prevent or detect issues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Mature organizations can more accurately predict, prevent, and recover from disruptions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From a resilience management (DRI/CERT-RMM) perspective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Mature processes foster operational resilience expressed as the ability to maintain critical functions under stress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maturity grows in tandem with control maturity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356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Assess and improve maturity</a:t>
            </a: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Perform a control maturity assessment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frameworks like COBIT 2019’s Process Capability Model or CERT-RMM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Evaluate for each process: definition, documentation, measurement, and continuous improvement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Identify control weaknesses or gaps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Compare current controls to framework expectations or regulatory standards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Determine if gaps arise from low maturity (e.g., no ownership, no automation, poor testing)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Prioritize improvements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Focus first on processes with the highest risk exposure and lowest maturity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Institutionalize continuous improvement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Build post-incident reviews, audits, and self-assessments into governance cycles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Create feedback loops that automatically refine controls over time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controls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 controls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Preventive Controls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Detective Controls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Corrective Controls</a:t>
            </a: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6121440" y="1710720"/>
            <a:ext cx="5540760" cy="3961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8" name="Content Placeholder 2"/>
          <p:cNvPicPr/>
          <p:nvPr/>
        </p:nvPicPr>
        <p:blipFill>
          <a:blip r:embed="rId3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Preventive Controls 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Preventive controls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Proactive risk and resiliency management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Measures put in place before an incident occurs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Designed to stop or reduce the likelihood that a risk event occurs or to inhibit its progress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The goal is to prevent undesirable events from happening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ISACA terms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Preventive controls are part of “control activities”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Safeguards to maintain integrity, availability and confidentiality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 risk vocabulary, they reduce inherent risk by influencing likelihood of events occurring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DRI / resilience thinking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Preventive controls are the “absorb” or “anticipate” buffer for the impact of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They help avoid or reduce the shock before it becomes a disruption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5026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Preventive controls</a:t>
            </a: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Perform risk assessment and threat modeling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Identify key risk scenarios, threat types, and vulnerabilities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Estimate likelihood, impact, and residual risk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Prioritize by risk appetite and cost-benefit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cost, complexity, expected reduction in risk, and residual risk to rank candidate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Choose controls whose cost is justified by risk reduction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Consider control layering and defence in depth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Don’t rely on a single control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overlapping layers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combine network controls, authentication, and process controls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Preventive Controls </a:t>
            </a: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Ensure feasibility and compatibility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control must integrate with existing architecture without undue fragility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Consider performance, usability, maintainability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Map to frameworks and standards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ISACA governance framework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COBIT/COBIT-derived frameworks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Align control objectives to domain goals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Preventive Controls </a:t>
            </a: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Define control requirements and specifications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What must the control accomplish?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block unauthorized access, enforce encryption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Determine metrics, thresholds, SLAs, exception handling, and review cycles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Document in a control catalog or risk-control matrix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Map risks to controls, mark preventive / detective / corrective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Tracks ownership &amp; testing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ISACA often expects controls to be documented, tested, and periodically reviewed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Preventive Controls </a:t>
            </a:r>
          </a:p>
        </p:txBody>
      </p:sp>
      <p:pic>
        <p:nvPicPr>
          <p:cNvPr id="332" name="Picture 331"/>
          <p:cNvPicPr/>
          <p:nvPr/>
        </p:nvPicPr>
        <p:blipFill>
          <a:blip r:embed="rId2"/>
          <a:stretch/>
        </p:blipFill>
        <p:spPr>
          <a:xfrm>
            <a:off x="2357640" y="1090080"/>
            <a:ext cx="6347520" cy="4989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Detective Controls</a:t>
            </a: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Detective control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Mechanisms designed to identify, detect, or alert when an adverse event or anomaly occurs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Backup if preventive controls fail or something unexpected happens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Their goal is to provide visibility, raise alarms, and feed information to response functions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Validate via data collection that preventative controls are working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ISACA and assurance practice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Detective controls allow validation that preventive controls are functioning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Detective controls are also designed to respond to exceptions or anomalies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 resilience terms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Detective controls contribute to the “sensing” or “detect and respond” capabilities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They are often triggers for compensatory responses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166205</TotalTime>
  <Words>2060</Words>
  <Application>Microsoft Office PowerPoint</Application>
  <PresentationFormat>Widescreen</PresentationFormat>
  <Paragraphs>256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Arial Black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controls</vt:lpstr>
      <vt:lpstr>Preventive Controls </vt:lpstr>
      <vt:lpstr>Preventive controls</vt:lpstr>
      <vt:lpstr>Preventive Controls </vt:lpstr>
      <vt:lpstr>Preventive Controls </vt:lpstr>
      <vt:lpstr>Preventive Controls </vt:lpstr>
      <vt:lpstr>Detective Controls</vt:lpstr>
      <vt:lpstr>Detective Controls</vt:lpstr>
      <vt:lpstr>Detective Controls</vt:lpstr>
      <vt:lpstr>Detective Controls</vt:lpstr>
      <vt:lpstr>Detective Controls</vt:lpstr>
      <vt:lpstr>Corrective Controls</vt:lpstr>
      <vt:lpstr>Corrective Controls</vt:lpstr>
      <vt:lpstr>Corrective Controls</vt:lpstr>
      <vt:lpstr>Corrective Controls</vt:lpstr>
      <vt:lpstr>example</vt:lpstr>
      <vt:lpstr>example</vt:lpstr>
      <vt:lpstr>Integration &amp; Control Design</vt:lpstr>
      <vt:lpstr>Integration &amp; Control Design</vt:lpstr>
      <vt:lpstr>Standard Forms - Templates </vt:lpstr>
      <vt:lpstr>Process Maturity and Controls</vt:lpstr>
      <vt:lpstr>Process maturity </vt:lpstr>
      <vt:lpstr>Process Maturity and Controls</vt:lpstr>
      <vt:lpstr>Process Maturity and Controls</vt:lpstr>
      <vt:lpstr>Process Maturity and Controls</vt:lpstr>
      <vt:lpstr>Process Maturity and Controls</vt:lpstr>
      <vt:lpstr>Assess and improve maturity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Controls</dc:title>
  <dc:subject>Risk/Resiliency Bootcamp</dc:subject>
  <dc:creator>Donis Marshall</dc:creator>
  <dc:description/>
  <cp:lastModifiedBy>Rod Davison</cp:lastModifiedBy>
  <cp:revision>9111</cp:revision>
  <cp:lastPrinted>2025-10-08T12:15:11Z</cp:lastPrinted>
  <dcterms:created xsi:type="dcterms:W3CDTF">2016-09-10T10:34:19Z</dcterms:created>
  <dcterms:modified xsi:type="dcterms:W3CDTF">2025-12-18T17:30:04Z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